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7" r:id="rId3"/>
    <p:sldId id="258" r:id="rId4"/>
    <p:sldId id="273" r:id="rId5"/>
    <p:sldId id="274" r:id="rId6"/>
    <p:sldId id="275" r:id="rId7"/>
    <p:sldId id="276" r:id="rId8"/>
    <p:sldId id="277" r:id="rId9"/>
    <p:sldId id="278" r:id="rId10"/>
    <p:sldId id="27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6"/>
    <p:restoredTop sz="68916"/>
  </p:normalViewPr>
  <p:slideViewPr>
    <p:cSldViewPr snapToGrid="0" snapToObjects="1">
      <p:cViewPr varScale="1">
        <p:scale>
          <a:sx n="98" d="100"/>
          <a:sy n="98" d="100"/>
        </p:scale>
        <p:origin x="642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F3D14-2301-3A4F-8A1E-D931E136AA96}" type="datetimeFigureOut">
              <a:rPr lang="en-US" smtClean="0"/>
              <a:t>5/19/24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89D68-1174-6B49-BCD5-2FA940F19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52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Crisp is designed to facilitate jobseekers in creating personalized profiles, including introductory videos and traditional CVs.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It helps recruiters in posting jobs, evaluating candidates, and maintaining smooth communication throughout the recruitment process.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9D68-1174-6B49-BCD5-2FA940F191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36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9D68-1174-6B49-BCD5-2FA940F191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98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9D68-1174-6B49-BCD5-2FA940F191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43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9D68-1174-6B49-BCD5-2FA940F191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19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9D68-1174-6B49-BCD5-2FA940F191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01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9D68-1174-6B49-BCD5-2FA940F191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99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isp.nz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C424C-7F4B-D376-DB2D-47146CEDA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58" r="15595"/>
          <a:stretch/>
        </p:blipFill>
        <p:spPr>
          <a:xfrm>
            <a:off x="-1123" y="1282"/>
            <a:ext cx="9143980" cy="68567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190F95-92CA-8507-A7D6-C475858A29D0}"/>
              </a:ext>
            </a:extLst>
          </p:cNvPr>
          <p:cNvSpPr txBox="1">
            <a:spLocks/>
          </p:cNvSpPr>
          <p:nvPr/>
        </p:nvSpPr>
        <p:spPr>
          <a:xfrm>
            <a:off x="927338" y="244960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8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www.CRISP.nz</a:t>
            </a:r>
            <a:endParaRPr lang="en-AU" sz="8000" b="1" dirty="0">
              <a:solidFill>
                <a:schemeClr val="bg1"/>
              </a:solidFill>
            </a:endParaRPr>
          </a:p>
          <a:p>
            <a:endParaRPr lang="en-AU" b="1" dirty="0">
              <a:solidFill>
                <a:schemeClr val="bg1"/>
              </a:solidFill>
            </a:endParaRPr>
          </a:p>
          <a:p>
            <a:r>
              <a:rPr lang="en-AU" b="1" dirty="0">
                <a:solidFill>
                  <a:schemeClr val="bg1"/>
                </a:solidFill>
              </a:rPr>
              <a:t>Presented by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Group 8</a:t>
            </a:r>
          </a:p>
        </p:txBody>
      </p:sp>
    </p:spTree>
    <p:extLst>
      <p:ext uri="{BB962C8B-B14F-4D97-AF65-F5344CB8AC3E}">
        <p14:creationId xmlns:p14="http://schemas.microsoft.com/office/powerpoint/2010/main" val="1069702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63" y="586855"/>
            <a:ext cx="2624904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2800" dirty="0">
                <a:solidFill>
                  <a:srgbClr val="FFFFFF"/>
                </a:solidFill>
              </a:rPr>
              <a:t> 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16312-52A8-A247-824F-5A9661A2DC71}"/>
              </a:ext>
            </a:extLst>
          </p:cNvPr>
          <p:cNvSpPr txBox="1"/>
          <p:nvPr/>
        </p:nvSpPr>
        <p:spPr>
          <a:xfrm>
            <a:off x="3216408" y="2911028"/>
            <a:ext cx="5821290" cy="10156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3 Tier Architecture using Cloud and Modern Development Frameworks.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CI/CD Deploy via PR into Main Branch</a:t>
            </a:r>
          </a:p>
        </p:txBody>
      </p:sp>
    </p:spTree>
    <p:extLst>
      <p:ext uri="{BB962C8B-B14F-4D97-AF65-F5344CB8AC3E}">
        <p14:creationId xmlns:p14="http://schemas.microsoft.com/office/powerpoint/2010/main" val="1761829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About Crisp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1107" y="649480"/>
            <a:ext cx="2939005" cy="5546047"/>
          </a:xfrm>
        </p:spPr>
        <p:txBody>
          <a:bodyPr anchor="ctr">
            <a:normAutofit/>
          </a:bodyPr>
          <a:lstStyle/>
          <a:p>
            <a:r>
              <a:rPr lang="en-AU" sz="2000" dirty="0"/>
              <a:t>Crisp for Jobseekers.</a:t>
            </a:r>
          </a:p>
          <a:p>
            <a:r>
              <a:rPr lang="en-AU" sz="2000" dirty="0"/>
              <a:t>Crisp for Recruiters.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7AEC4-5D13-DB2F-FAEC-9860BBC31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126" y="1590156"/>
            <a:ext cx="2711832" cy="36895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3500" dirty="0">
                <a:solidFill>
                  <a:srgbClr val="FFFFFF"/>
                </a:solidFill>
              </a:rPr>
              <a:t>Project Planning &amp;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9749" y="649480"/>
            <a:ext cx="3028378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Scrum</a:t>
            </a:r>
          </a:p>
          <a:p>
            <a:r>
              <a:rPr lang="en-US" sz="2000" dirty="0"/>
              <a:t>Async (Trello &amp; Teams)</a:t>
            </a:r>
          </a:p>
        </p:txBody>
      </p:sp>
      <p:pic>
        <p:nvPicPr>
          <p:cNvPr id="7" name="Graphic 6" descr="Backlog">
            <a:extLst>
              <a:ext uri="{FF2B5EF4-FFF2-40B4-BE49-F238E27FC236}">
                <a16:creationId xmlns:a16="http://schemas.microsoft.com/office/drawing/2014/main" id="{CB66791C-FBA8-356D-F6F2-56CF4A3C7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2126" y="2079023"/>
            <a:ext cx="2711832" cy="27118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63" y="586855"/>
            <a:ext cx="2624904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2800" dirty="0">
                <a:solidFill>
                  <a:srgbClr val="FFFFFF"/>
                </a:solidFill>
              </a:rPr>
              <a:t>Project Design: 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412" y="324628"/>
            <a:ext cx="3305114" cy="1263541"/>
          </a:xfrm>
        </p:spPr>
        <p:txBody>
          <a:bodyPr anchor="ctr">
            <a:normAutofit/>
          </a:bodyPr>
          <a:lstStyle/>
          <a:p>
            <a:r>
              <a:rPr lang="en-US" sz="2800" dirty="0"/>
              <a:t>Screen Mock-ups</a:t>
            </a:r>
          </a:p>
          <a:p>
            <a:r>
              <a:rPr lang="en-US" sz="2800" dirty="0"/>
              <a:t>Flow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728A9EB-434F-0FEF-08AF-8613533F8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263" y="1828297"/>
            <a:ext cx="5700709" cy="501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10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63" y="586855"/>
            <a:ext cx="2624904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2800" dirty="0">
                <a:solidFill>
                  <a:srgbClr val="FFFFFF"/>
                </a:solidFill>
              </a:rPr>
              <a:t>Project Design: Cloud Services &amp;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412" y="324628"/>
            <a:ext cx="5566862" cy="2394510"/>
          </a:xfrm>
        </p:spPr>
        <p:txBody>
          <a:bodyPr anchor="ctr">
            <a:normAutofit fontScale="85000" lnSpcReduction="20000"/>
          </a:bodyPr>
          <a:lstStyle/>
          <a:p>
            <a:r>
              <a:rPr lang="en-US" sz="2800" dirty="0"/>
              <a:t>Route 53</a:t>
            </a:r>
          </a:p>
          <a:p>
            <a:r>
              <a:rPr lang="en-US" sz="2800" dirty="0"/>
              <a:t>Cognito</a:t>
            </a:r>
          </a:p>
          <a:p>
            <a:r>
              <a:rPr lang="en-US" sz="2800" dirty="0"/>
              <a:t>API Gateway</a:t>
            </a:r>
          </a:p>
          <a:p>
            <a:r>
              <a:rPr lang="en-US" sz="2800" dirty="0"/>
              <a:t>Lambda</a:t>
            </a:r>
          </a:p>
          <a:p>
            <a:r>
              <a:rPr lang="en-US" sz="2800" dirty="0"/>
              <a:t>DynamoDB</a:t>
            </a:r>
          </a:p>
          <a:p>
            <a:r>
              <a:rPr lang="en-US" sz="2800" dirty="0"/>
              <a:t>S3</a:t>
            </a:r>
          </a:p>
        </p:txBody>
      </p:sp>
      <p:pic>
        <p:nvPicPr>
          <p:cNvPr id="4" name="Picture 3" descr="A diagram of a computer server&#10;&#10;Description automatically generated">
            <a:extLst>
              <a:ext uri="{FF2B5EF4-FFF2-40B4-BE49-F238E27FC236}">
                <a16:creationId xmlns:a16="http://schemas.microsoft.com/office/drawing/2014/main" id="{0AB3BD4E-4003-5457-F29F-926BEB1CE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547" y="2612878"/>
            <a:ext cx="5742727" cy="376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55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63" y="586855"/>
            <a:ext cx="2624904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2800" dirty="0">
                <a:solidFill>
                  <a:srgbClr val="FFFFFF"/>
                </a:solidFill>
              </a:rPr>
              <a:t>Project Design: Sequence Diagrams</a:t>
            </a:r>
          </a:p>
        </p:txBody>
      </p:sp>
      <p:pic>
        <p:nvPicPr>
          <p:cNvPr id="7" name="Picture 6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923DCA57-63FB-94DA-6D0D-8540B1C12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384" y="469127"/>
            <a:ext cx="6012129" cy="2970011"/>
          </a:xfrm>
          <a:prstGeom prst="rect">
            <a:avLst/>
          </a:prstGeom>
        </p:spPr>
      </p:pic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D944268F-6A6D-CD61-3245-6B9E5442C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565" y="3720651"/>
            <a:ext cx="3968105" cy="266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88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63" y="586855"/>
            <a:ext cx="2624904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2800" dirty="0">
                <a:solidFill>
                  <a:srgbClr val="FFFFFF"/>
                </a:solidFill>
              </a:rPr>
              <a:t>Project Design: Schema Designs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08EFE-0CB0-928B-208A-3948C39B1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547" y="417597"/>
            <a:ext cx="5612130" cy="26416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67E65A-C227-A09F-F799-49B7AB0A0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774698"/>
              </p:ext>
            </p:extLst>
          </p:nvPr>
        </p:nvGraphicFramePr>
        <p:xfrm>
          <a:off x="3196547" y="3418859"/>
          <a:ext cx="5612130" cy="3230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12130">
                  <a:extLst>
                    <a:ext uri="{9D8B030D-6E8A-4147-A177-3AD203B41FA5}">
                      <a16:colId xmlns:a16="http://schemas.microsoft.com/office/drawing/2014/main" val="3050557916"/>
                    </a:ext>
                  </a:extLst>
                </a:gridCol>
              </a:tblGrid>
              <a:tr h="3021543">
                <a:tc>
                  <a:txBody>
                    <a:bodyPr/>
                    <a:lstStyle/>
                    <a:p>
                      <a:pPr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AU" sz="1200" kern="100" dirty="0">
                          <a:effectLst/>
                        </a:rPr>
                        <a:t> 1. {</a:t>
                      </a:r>
                      <a:endParaRPr lang="en-AU" sz="2400" kern="100" dirty="0">
                        <a:effectLst/>
                      </a:endParaRPr>
                    </a:p>
                    <a:p>
                      <a:pPr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AU" sz="1200" kern="100" dirty="0">
                          <a:effectLst/>
                        </a:rPr>
                        <a:t> 2.   “$schema”: “http://</a:t>
                      </a:r>
                      <a:r>
                        <a:rPr lang="en-AU" sz="1200" kern="100" dirty="0" err="1">
                          <a:effectLst/>
                        </a:rPr>
                        <a:t>json-schema.org</a:t>
                      </a:r>
                      <a:r>
                        <a:rPr lang="en-AU" sz="1200" kern="100" dirty="0">
                          <a:effectLst/>
                        </a:rPr>
                        <a:t>/draft-04/schema#”,</a:t>
                      </a:r>
                      <a:endParaRPr lang="en-AU" sz="2400" kern="100" dirty="0">
                        <a:effectLst/>
                      </a:endParaRPr>
                    </a:p>
                    <a:p>
                      <a:pPr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AU" sz="1200" kern="100" dirty="0">
                          <a:effectLst/>
                        </a:rPr>
                        <a:t> 3. "type": "object",</a:t>
                      </a:r>
                      <a:endParaRPr lang="en-AU" sz="2400" kern="100" dirty="0">
                        <a:effectLst/>
                      </a:endParaRPr>
                    </a:p>
                    <a:p>
                      <a:pPr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AU" sz="1200" kern="100" dirty="0">
                          <a:effectLst/>
                        </a:rPr>
                        <a:t> 4. "properties": {</a:t>
                      </a:r>
                      <a:endParaRPr lang="en-AU" sz="2400" kern="100" dirty="0">
                        <a:effectLst/>
                      </a:endParaRPr>
                    </a:p>
                    <a:p>
                      <a:pPr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AU" sz="1200" kern="100" dirty="0">
                          <a:effectLst/>
                        </a:rPr>
                        <a:t> 5. "id": {</a:t>
                      </a:r>
                      <a:endParaRPr lang="en-AU" sz="2400" kern="100" dirty="0">
                        <a:effectLst/>
                      </a:endParaRPr>
                    </a:p>
                    <a:p>
                      <a:pPr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AU" sz="1200" kern="100" dirty="0">
                          <a:effectLst/>
                        </a:rPr>
                        <a:t> 6. "type": "string"</a:t>
                      </a:r>
                      <a:endParaRPr lang="en-AU" sz="2400" kern="100" dirty="0">
                        <a:effectLst/>
                      </a:endParaRPr>
                    </a:p>
                    <a:p>
                      <a:pPr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AU" sz="1200" kern="100" dirty="0">
                          <a:effectLst/>
                        </a:rPr>
                        <a:t> 7.     },</a:t>
                      </a:r>
                      <a:endParaRPr lang="en-AU" sz="2400" kern="100" dirty="0">
                        <a:effectLst/>
                      </a:endParaRPr>
                    </a:p>
                    <a:p>
                      <a:pPr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AU" sz="1200" kern="100" dirty="0">
                          <a:effectLst/>
                        </a:rPr>
                        <a:t> 8. "description": {</a:t>
                      </a:r>
                      <a:endParaRPr lang="en-AU" sz="2400" kern="100" dirty="0">
                        <a:effectLst/>
                      </a:endParaRPr>
                    </a:p>
                    <a:p>
                      <a:pPr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AU" sz="1200" kern="100" dirty="0">
                          <a:effectLst/>
                        </a:rPr>
                        <a:t> 9. "type": "string"</a:t>
                      </a:r>
                      <a:endParaRPr lang="en-AU" sz="2400" kern="100" dirty="0">
                        <a:effectLst/>
                      </a:endParaRPr>
                    </a:p>
                    <a:p>
                      <a:pPr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AU" sz="1200" kern="100" dirty="0">
                          <a:effectLst/>
                        </a:rPr>
                        <a:t>10.     }</a:t>
                      </a:r>
                      <a:endParaRPr lang="en-AU" sz="2400" kern="100" dirty="0">
                        <a:effectLst/>
                      </a:endParaRPr>
                    </a:p>
                    <a:p>
                      <a:pPr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AU" sz="1200" kern="100" dirty="0">
                          <a:effectLst/>
                        </a:rPr>
                        <a:t>11.   },</a:t>
                      </a:r>
                      <a:endParaRPr lang="en-AU" sz="2400" kern="100" dirty="0">
                        <a:effectLst/>
                      </a:endParaRPr>
                    </a:p>
                    <a:p>
                      <a:pPr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AU" sz="1200" kern="100" dirty="0">
                          <a:effectLst/>
                        </a:rPr>
                        <a:t>12. "required": [</a:t>
                      </a:r>
                      <a:endParaRPr lang="en-AU" sz="2400" kern="100" dirty="0">
                        <a:effectLst/>
                      </a:endParaRPr>
                    </a:p>
                    <a:p>
                      <a:pPr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AU" sz="1200" kern="100" dirty="0">
                          <a:effectLst/>
                        </a:rPr>
                        <a:t>13. "id",</a:t>
                      </a:r>
                      <a:endParaRPr lang="en-AU" sz="2400" kern="100" dirty="0">
                        <a:effectLst/>
                      </a:endParaRPr>
                    </a:p>
                    <a:p>
                      <a:pPr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AU" sz="1200" kern="100" dirty="0">
                          <a:effectLst/>
                        </a:rPr>
                        <a:t>14. "description"</a:t>
                      </a:r>
                      <a:endParaRPr lang="en-AU" sz="2400" kern="100" dirty="0">
                        <a:effectLst/>
                      </a:endParaRPr>
                    </a:p>
                    <a:p>
                      <a:pPr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AU" sz="1200" kern="100" dirty="0">
                          <a:effectLst/>
                        </a:rPr>
                        <a:t>15.   ]</a:t>
                      </a:r>
                      <a:endParaRPr lang="en-AU" sz="2400" kern="100" dirty="0">
                        <a:effectLst/>
                      </a:endParaRPr>
                    </a:p>
                    <a:p>
                      <a:pPr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AU" sz="1200" kern="100" dirty="0">
                          <a:effectLst/>
                        </a:rPr>
                        <a:t>16. }</a:t>
                      </a:r>
                      <a:endParaRPr lang="en-AU" sz="2400" kern="100" dirty="0">
                        <a:effectLst/>
                      </a:endParaRPr>
                    </a:p>
                    <a:p>
                      <a:r>
                        <a:rPr lang="en-AU" sz="2000" kern="100" dirty="0">
                          <a:effectLst/>
                        </a:rPr>
                        <a:t> </a:t>
                      </a:r>
                      <a:endParaRPr lang="en-AU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9864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982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63" y="586855"/>
            <a:ext cx="2624904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2800" dirty="0">
                <a:solidFill>
                  <a:srgbClr val="FFFFFF"/>
                </a:solidFill>
              </a:rPr>
              <a:t>RESTful Endpoints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16312-52A8-A247-824F-5A9661A2DC71}"/>
              </a:ext>
            </a:extLst>
          </p:cNvPr>
          <p:cNvSpPr txBox="1"/>
          <p:nvPr/>
        </p:nvSpPr>
        <p:spPr>
          <a:xfrm>
            <a:off x="4391527" y="440246"/>
            <a:ext cx="5161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https://api.crisp.nz/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2523B-D2AB-2FD6-AB7E-65113FA4880D}"/>
              </a:ext>
            </a:extLst>
          </p:cNvPr>
          <p:cNvSpPr txBox="1"/>
          <p:nvPr/>
        </p:nvSpPr>
        <p:spPr>
          <a:xfrm>
            <a:off x="3090305" y="1142904"/>
            <a:ext cx="598946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</a:t>
            </a:r>
            <a:r>
              <a:rPr lang="en-US" sz="2800" dirty="0"/>
              <a:t>reate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POST https://api.crisp.nz/ noun /</a:t>
            </a:r>
          </a:p>
          <a:p>
            <a:pPr lvl="1"/>
            <a:r>
              <a:rPr lang="en-US" sz="2400" dirty="0"/>
              <a:t>			{ body: … }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</a:t>
            </a:r>
            <a:r>
              <a:rPr lang="en-US" sz="2800" dirty="0"/>
              <a:t>ead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GET https://api.crisp.nz/ noun / {id}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GET https://api.crisp.nz/ noun 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U</a:t>
            </a:r>
            <a:r>
              <a:rPr lang="en-US" sz="2800" dirty="0"/>
              <a:t>pdate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PUT https://api.crisp.nz/ noun / { id }</a:t>
            </a:r>
          </a:p>
          <a:p>
            <a:pPr lvl="1"/>
            <a:r>
              <a:rPr lang="en-US" sz="2400" dirty="0"/>
              <a:t>			{ body: … }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</a:t>
            </a:r>
            <a:r>
              <a:rPr lang="en-US" sz="2800" dirty="0"/>
              <a:t>elete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DELETE https://api.crisp.nz/ noun / {id}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85302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63" y="586855"/>
            <a:ext cx="2624904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2800" dirty="0">
                <a:solidFill>
                  <a:srgbClr val="FFFFFF"/>
                </a:solidFill>
              </a:rPr>
              <a:t> Tech 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16312-52A8-A247-824F-5A9661A2DC71}"/>
              </a:ext>
            </a:extLst>
          </p:cNvPr>
          <p:cNvSpPr txBox="1"/>
          <p:nvPr/>
        </p:nvSpPr>
        <p:spPr>
          <a:xfrm>
            <a:off x="3216408" y="1092181"/>
            <a:ext cx="5821290" cy="532453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AWS Amplify (AWS Development Framework)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AWS API Gateway (RESTful API)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AWS Route 53 (DNS)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AWS Cognito (Auth)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AWS Lambda (Serverless Backend)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AWS DynamoDB (NoSQL Database)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AWS S3 (Object Storage)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Node.js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Express (Node.js REST API)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TypeScript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React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Vite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Vitest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Tailwind CSS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1749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386</Words>
  <Application>Microsoft Macintosh PowerPoint</Application>
  <PresentationFormat>On-screen Show (4:3)</PresentationFormat>
  <Paragraphs>81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Calibri</vt:lpstr>
      <vt:lpstr>Times New Roman</vt:lpstr>
      <vt:lpstr>Office Theme</vt:lpstr>
      <vt:lpstr>PowerPoint Presentation</vt:lpstr>
      <vt:lpstr>About Crisp</vt:lpstr>
      <vt:lpstr>Project Planning &amp; Delivery</vt:lpstr>
      <vt:lpstr>Project Design: UX</vt:lpstr>
      <vt:lpstr>Project Design: Cloud Services &amp; Architecture</vt:lpstr>
      <vt:lpstr>Project Design: Sequence Diagrams</vt:lpstr>
      <vt:lpstr>Project Design: Schema Designs </vt:lpstr>
      <vt:lpstr>RESTful Endpoints</vt:lpstr>
      <vt:lpstr> Tech Stack</vt:lpstr>
      <vt:lpstr> 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Juan Herbst</cp:lastModifiedBy>
  <cp:revision>2</cp:revision>
  <dcterms:created xsi:type="dcterms:W3CDTF">2013-01-27T09:14:16Z</dcterms:created>
  <dcterms:modified xsi:type="dcterms:W3CDTF">2024-05-19T03:56:29Z</dcterms:modified>
  <cp:category/>
</cp:coreProperties>
</file>